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7772400" cx="10058400"/>
  <p:notesSz cx="6858000" cy="9144000"/>
  <p:embeddedFontLst>
    <p:embeddedFont>
      <p:font typeface="Inter"/>
      <p:regular r:id="rId10"/>
      <p:bold r:id="rId11"/>
      <p:italic r:id="rId12"/>
      <p:boldItalic r:id="rId13"/>
    </p:embeddedFont>
    <p:embeddedFont>
      <p:font typeface="Plus Jakart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09CD654E-FFC2-4E61-9C97-3C64877763E8}">
  <a:tblStyle styleId="{09CD654E-FFC2-4E61-9C97-3C64877763E8}"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Medium-bold.fntdata"/><Relationship Id="rId14" Type="http://schemas.openxmlformats.org/officeDocument/2006/relationships/font" Target="fonts/PlusJakartaSansMedium-regular.fntdata"/><Relationship Id="rId17" Type="http://schemas.openxmlformats.org/officeDocument/2006/relationships/font" Target="fonts/PlusJakartaSansMedium-boldItalic.fntdata"/><Relationship Id="rId16" Type="http://schemas.openxmlformats.org/officeDocument/2006/relationships/font" Target="fonts/PlusJakartaSansMedium-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25e5ce66224_0_4: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25e5ce66224_0_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332aef17b02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332aef17b02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28b150d53ac_0_1: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28b150d53ac_0_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1" Type="http://schemas.openxmlformats.org/officeDocument/2006/relationships/hyperlink" Target="https://docs.google.com/presentation/d/1VwETMYrg4kZ38ZO98N_5T4slsT3ka35nbOH1HOpDe5I/view" TargetMode="External"/><Relationship Id="rId10" Type="http://schemas.openxmlformats.org/officeDocument/2006/relationships/hyperlink" Target="https://docs.google.com/presentation/d/1LFugR-0-AmQw1E7j8VnXZdVXKgXZ4mGbgTR1aPxKdZg/view" TargetMode="External"/><Relationship Id="rId13" Type="http://schemas.openxmlformats.org/officeDocument/2006/relationships/image" Target="../media/image1.png"/><Relationship Id="rId12" Type="http://schemas.openxmlformats.org/officeDocument/2006/relationships/hyperlink" Target="https://docs.google.com/presentation/d/1taFWqjOywSLxn8SbbRNg9Q6fsnZZWCT5Qy8lgo2tQZo/view" TargetMode="External"/><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2.png"/><Relationship Id="rId4" Type="http://schemas.openxmlformats.org/officeDocument/2006/relationships/hyperlink" Target="https://docs.google.com/presentation/d/1LFugR-0-AmQw1E7j8VnXZdVXKgXZ4mGbgTR1aPxKdZg/view" TargetMode="External"/><Relationship Id="rId9" Type="http://schemas.openxmlformats.org/officeDocument/2006/relationships/hyperlink" Target="https://docs.google.com/presentation/d/1SOcuoo6yLgHlAybT20GbgfvFTyBJG3kiZd1e2wi_OcU/view" TargetMode="External"/><Relationship Id="rId5" Type="http://schemas.openxmlformats.org/officeDocument/2006/relationships/hyperlink" Target="https://docs.google.com/presentation/d/1VwETMYrg4kZ38ZO98N_5T4slsT3ka35nbOH1HOpDe5I/view" TargetMode="External"/><Relationship Id="rId6" Type="http://schemas.openxmlformats.org/officeDocument/2006/relationships/hyperlink" Target="https://docs.google.com/presentation/d/1taFWqjOywSLxn8SbbRNg9Q6fsnZZWCT5Qy8lgo2tQZo/view" TargetMode="External"/><Relationship Id="rId7" Type="http://schemas.openxmlformats.org/officeDocument/2006/relationships/hyperlink" Target="https://docs.google.com/presentation/d/1aKFlWC3q2ARHfChRTGUffdW-8Bb5DIsmlt56-07Rzd0/view" TargetMode="External"/><Relationship Id="rId8" Type="http://schemas.openxmlformats.org/officeDocument/2006/relationships/hyperlink" Target="https://docs.google.com/presentation/d/1AHGJuLxIl7A8i_pLBac3N3So5f0Tyxn-oPBi1aefkiQ/vie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2.png"/><Relationship Id="rId4"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2.png"/><Relationship Id="rId4" Type="http://schemas.openxmlformats.org/officeDocument/2006/relationships/hyperlink" Target="https://docs.google.com/presentation/d/1aKFlWC3q2ARHfChRTGUffdW-8Bb5DIsmlt56-07Rzd0/view" TargetMode="External"/><Relationship Id="rId5"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55" name="Google Shape;55;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a:t>
            </a:r>
            <a:r>
              <a:rPr lang="en" sz="1100">
                <a:solidFill>
                  <a:srgbClr val="666666"/>
                </a:solidFill>
                <a:latin typeface="Inter"/>
                <a:ea typeface="Inter"/>
                <a:cs typeface="Inter"/>
                <a:sym typeface="Inter"/>
              </a:rPr>
              <a:t>2025</a:t>
            </a:r>
            <a:r>
              <a:rPr lang="en" sz="1100">
                <a:solidFill>
                  <a:srgbClr val="666666"/>
                </a:solidFill>
                <a:latin typeface="Inter"/>
                <a:ea typeface="Inter"/>
                <a:cs typeface="Inter"/>
                <a:sym typeface="Inter"/>
              </a:rPr>
              <a:t>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6" name="Google Shape;56;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7" name="Google Shape;57;p13"/>
          <p:cNvGraphicFramePr/>
          <p:nvPr/>
        </p:nvGraphicFramePr>
        <p:xfrm>
          <a:off x="495275" y="568263"/>
          <a:ext cx="3000000" cy="3000000"/>
        </p:xfrm>
        <a:graphic>
          <a:graphicData uri="http://schemas.openxmlformats.org/drawingml/2006/table">
            <a:tbl>
              <a:tblPr>
                <a:noFill/>
                <a:tableStyleId>{09CD654E-FFC2-4E61-9C97-3C64877763E8}</a:tableStyleId>
              </a:tblPr>
              <a:tblGrid>
                <a:gridCol w="1268650"/>
                <a:gridCol w="3930825"/>
                <a:gridCol w="3854550"/>
              </a:tblGrid>
              <a:tr h="380850">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tc>
                <a:tc gridSpan="2">
                  <a:txBody>
                    <a:bodyPr/>
                    <a:lstStyle/>
                    <a:p>
                      <a:pPr indent="0" lvl="0" marL="0" rtl="0" algn="l">
                        <a:lnSpc>
                          <a:spcPct val="100000"/>
                        </a:lnSpc>
                        <a:spcBef>
                          <a:spcPts val="0"/>
                        </a:spcBef>
                        <a:spcAft>
                          <a:spcPts val="0"/>
                        </a:spcAft>
                        <a:buNone/>
                      </a:pPr>
                      <a:r>
                        <a:rPr b="1" lang="en" sz="1300">
                          <a:latin typeface="Inter"/>
                          <a:ea typeface="Inter"/>
                          <a:cs typeface="Inter"/>
                          <a:sym typeface="Inter"/>
                        </a:rPr>
                        <a:t>LESSON 9: Evaluating Arguments</a:t>
                      </a:r>
                      <a:endParaRPr b="1" sz="1300">
                        <a:latin typeface="Inter"/>
                        <a:ea typeface="Inter"/>
                        <a:cs typeface="Inter"/>
                        <a:sym typeface="Inter"/>
                      </a:endParaRPr>
                    </a:p>
                  </a:txBody>
                  <a:tcPr marT="91425" marB="91425" marR="91425" marL="91425"/>
                </a:tc>
                <a:tc hMerge="1"/>
              </a:tr>
              <a:tr h="556625">
                <a:tc>
                  <a:txBody>
                    <a:bodyPr/>
                    <a:lstStyle/>
                    <a:p>
                      <a:pPr indent="0" lvl="0" marL="0" rtl="0" algn="l">
                        <a:lnSpc>
                          <a:spcPct val="100000"/>
                        </a:lnSpc>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SUPPORTING QUESTION</a:t>
                      </a:r>
                      <a:endParaRPr b="1" sz="1300">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How can evaluating claims lead to a more accurate history?</a:t>
                      </a:r>
                      <a:endParaRPr sz="1200">
                        <a:solidFill>
                          <a:schemeClr val="dk1"/>
                        </a:solidFill>
                        <a:latin typeface="Inter"/>
                        <a:ea typeface="Inter"/>
                        <a:cs typeface="Inter"/>
                        <a:sym typeface="Inter"/>
                      </a:endParaRPr>
                    </a:p>
                  </a:txBody>
                  <a:tcPr marT="91425" marB="91425" marR="91425" marL="91425"/>
                </a:tc>
                <a:tc hMerge="1"/>
              </a:tr>
              <a:tr h="556625">
                <a:tc>
                  <a:txBody>
                    <a:bodyPr/>
                    <a:lstStyle/>
                    <a:p>
                      <a:pPr indent="0" lvl="0" marL="0" rtl="0" algn="l">
                        <a:lnSpc>
                          <a:spcPct val="100000"/>
                        </a:lnSpc>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FOCUS SKILL(S)</a:t>
                      </a:r>
                      <a:endParaRPr b="1" sz="1300">
                        <a:solidFill>
                          <a:schemeClr val="dk1"/>
                        </a:solidFill>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Evaluating Evidence</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Evaluating Arguments</a:t>
                      </a:r>
                      <a:endParaRPr sz="1200">
                        <a:solidFill>
                          <a:schemeClr val="dk1"/>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hMerge="1"/>
              </a:tr>
              <a:tr h="1054700">
                <a:tc>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MATERIALS</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a:txBody>
                    <a:bodyPr/>
                    <a:lstStyle/>
                    <a:p>
                      <a:pPr indent="0" lvl="0" marL="0" rtl="0" algn="ctr">
                        <a:spcBef>
                          <a:spcPts val="0"/>
                        </a:spcBef>
                        <a:spcAft>
                          <a:spcPts val="0"/>
                        </a:spcAft>
                        <a:buNone/>
                      </a:pPr>
                      <a:r>
                        <a:rPr lang="en" sz="1200">
                          <a:latin typeface="Inter"/>
                          <a:ea typeface="Inter"/>
                          <a:cs typeface="Inter"/>
                          <a:sym typeface="Inter"/>
                        </a:rPr>
                        <a:t>TEACHER</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4"/>
                        </a:rPr>
                        <a:t>Do Firsts + Exemplars</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5"/>
                        </a:rPr>
                        <a:t>Claims + Myths Presentation</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6"/>
                        </a:rPr>
                        <a:t>Claims Testing Student Worksheet + Exemplars</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7"/>
                        </a:rPr>
                        <a:t>Exit Tickets + Exemplars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latin typeface="Inter"/>
                          <a:ea typeface="Inter"/>
                          <a:cs typeface="Inter"/>
                          <a:sym typeface="Inter"/>
                        </a:rPr>
                        <a:t>STUDENT</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8"/>
                        </a:rPr>
                        <a:t>Do First Options</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9"/>
                        </a:rPr>
                        <a:t>Printed Student Handouts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27325">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DO FIRST</a:t>
                      </a:r>
                      <a:endParaRPr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Claim</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2- Evaluate the Claim</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054700">
                <a:tc vMerge="1"/>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TEACHER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Select </a:t>
                      </a:r>
                      <a:r>
                        <a:rPr lang="en" sz="1200" u="sng">
                          <a:solidFill>
                            <a:schemeClr val="hlink"/>
                          </a:solidFill>
                          <a:latin typeface="Inter"/>
                          <a:ea typeface="Inter"/>
                          <a:cs typeface="Inter"/>
                          <a:sym typeface="Inter"/>
                          <a:hlinkClick r:id="rId10"/>
                        </a:rPr>
                        <a:t>“Do First”</a:t>
                      </a:r>
                      <a:r>
                        <a:rPr lang="en" sz="1200">
                          <a:solidFill>
                            <a:schemeClr val="dk1"/>
                          </a:solidFill>
                          <a:latin typeface="Inter"/>
                          <a:ea typeface="Inter"/>
                          <a:cs typeface="Inter"/>
                          <a:sym typeface="Inter"/>
                        </a:rPr>
                        <a:t> option</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Play “Song of the Unit” or alternative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Provide students with visual, online, or print access to “Do First”</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STUDENT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Complete “Do First” either online or by hand.</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703125">
                <a:tc rowSpan="2">
                  <a:txBody>
                    <a:bodyPr/>
                    <a:lstStyle/>
                    <a:p>
                      <a:pPr indent="0" lvl="0" marL="0" rtl="0" algn="l">
                        <a:lnSpc>
                          <a:spcPct val="100000"/>
                        </a:lnSpc>
                        <a:spcBef>
                          <a:spcPts val="0"/>
                        </a:spcBef>
                        <a:spcAft>
                          <a:spcPts val="0"/>
                        </a:spcAft>
                        <a:buNone/>
                      </a:pPr>
                      <a:r>
                        <a:rPr b="1" lang="en" sz="1300">
                          <a:latin typeface="Inter"/>
                          <a:ea typeface="Inter"/>
                          <a:cs typeface="Inter"/>
                          <a:sym typeface="Inter"/>
                        </a:rPr>
                        <a:t>ACTIVITY 1 - LAUNCH</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rgbClr val="000000"/>
                        </a:buClr>
                        <a:buSzPts val="1100"/>
                        <a:buFont typeface="Arial"/>
                        <a:buNone/>
                      </a:pPr>
                      <a:r>
                        <a:rPr lang="en" sz="1200">
                          <a:latin typeface="Inter"/>
                          <a:ea typeface="Inter"/>
                          <a:cs typeface="Inter"/>
                          <a:sym typeface="Inter"/>
                        </a:rPr>
                        <a:t>Using the </a:t>
                      </a:r>
                      <a:r>
                        <a:rPr lang="en" sz="1200" u="sng">
                          <a:solidFill>
                            <a:schemeClr val="hlink"/>
                          </a:solidFill>
                          <a:latin typeface="Inter"/>
                          <a:ea typeface="Inter"/>
                          <a:cs typeface="Inter"/>
                          <a:sym typeface="Inter"/>
                          <a:hlinkClick r:id="rId11"/>
                        </a:rPr>
                        <a:t>Claims + Myths Presentation</a:t>
                      </a:r>
                      <a:r>
                        <a:rPr lang="en" sz="1200">
                          <a:latin typeface="Inter"/>
                          <a:ea typeface="Inter"/>
                          <a:cs typeface="Inter"/>
                          <a:sym typeface="Inter"/>
                        </a:rPr>
                        <a:t>, introduce the supporting question and the importance of understanding a claim and how to evaluate its accuracy using claims testers. Complete the first example or two as a class using the first page of the </a:t>
                      </a:r>
                      <a:r>
                        <a:rPr lang="en" sz="1200" u="sng">
                          <a:solidFill>
                            <a:schemeClr val="hlink"/>
                          </a:solidFill>
                          <a:latin typeface="Inter"/>
                          <a:ea typeface="Inter"/>
                          <a:cs typeface="Inter"/>
                          <a:sym typeface="Inter"/>
                          <a:hlinkClick r:id="rId12"/>
                        </a:rPr>
                        <a:t>Claims Testing Student Worksheet</a:t>
                      </a:r>
                      <a:r>
                        <a:rPr lang="en" sz="1200">
                          <a:latin typeface="Inter"/>
                          <a:ea typeface="Inter"/>
                          <a:cs typeface="Inter"/>
                          <a:sym typeface="Inter"/>
                        </a:rPr>
                        <a:t>. Then have students complete the last claim on their own or with a partner.</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265925">
                <a:tc vMerge="1"/>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TEACHER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Guide students through Myth v. Fact Presentation (Slides 1-8)</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Review the Claims Testers and hand out Claims Testing Student Worksheet</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Practice evaluating claims as a class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STUDENT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Listen and ask questions about Claims Testers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Fill out page 1 of Claims Testing Student Worksheet </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8" name="Google Shape;58;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Thinking Like a Historian</a:t>
            </a:r>
            <a:r>
              <a:rPr lang="en" sz="1800">
                <a:solidFill>
                  <a:schemeClr val="dk1"/>
                </a:solidFill>
                <a:latin typeface="Plus Jakarta Sans Medium"/>
                <a:ea typeface="Plus Jakarta Sans Medium"/>
                <a:cs typeface="Plus Jakarta Sans Medium"/>
                <a:sym typeface="Plus Jakarta Sans Medium"/>
              </a:rPr>
              <a:t>: Daily Lesson Plan (90 Minutes)</a:t>
            </a:r>
            <a:endParaRPr sz="1800">
              <a:solidFill>
                <a:schemeClr val="dk1"/>
              </a:solidFill>
              <a:latin typeface="Plus Jakarta Sans Medium"/>
              <a:ea typeface="Plus Jakarta Sans Medium"/>
              <a:cs typeface="Plus Jakarta Sans Medium"/>
              <a:sym typeface="Plus Jakarta Sans Medium"/>
            </a:endParaRPr>
          </a:p>
        </p:txBody>
      </p:sp>
      <p:pic>
        <p:nvPicPr>
          <p:cNvPr id="59" name="Google Shape;59;p13"/>
          <p:cNvPicPr preferRelativeResize="0"/>
          <p:nvPr/>
        </p:nvPicPr>
        <p:blipFill>
          <a:blip r:embed="rId13">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3" name="Shape 63"/>
        <p:cNvGrpSpPr/>
        <p:nvPr/>
      </p:nvGrpSpPr>
      <p:grpSpPr>
        <a:xfrm>
          <a:off x="0" y="0"/>
          <a:ext cx="0" cy="0"/>
          <a:chOff x="0" y="0"/>
          <a:chExt cx="0" cy="0"/>
        </a:xfrm>
      </p:grpSpPr>
      <p:pic>
        <p:nvPicPr>
          <p:cNvPr id="64" name="Google Shape;64;p14"/>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65" name="Google Shape;65;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6" name="Google Shape;66;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7" name="Google Shape;67;p14"/>
          <p:cNvGraphicFramePr/>
          <p:nvPr/>
        </p:nvGraphicFramePr>
        <p:xfrm>
          <a:off x="488388" y="544638"/>
          <a:ext cx="3000000" cy="3000000"/>
        </p:xfrm>
        <a:graphic>
          <a:graphicData uri="http://schemas.openxmlformats.org/drawingml/2006/table">
            <a:tbl>
              <a:tblPr>
                <a:noFill/>
                <a:tableStyleId>{09CD654E-FFC2-4E61-9C97-3C64877763E8}</a:tableStyleId>
              </a:tblPr>
              <a:tblGrid>
                <a:gridCol w="1291025"/>
                <a:gridCol w="3986750"/>
                <a:gridCol w="3776250"/>
              </a:tblGrid>
              <a:tr h="222500">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LESSON 9: Evaluating Arguments</a:t>
                      </a:r>
                      <a:r>
                        <a:rPr b="1" lang="en" sz="1300">
                          <a:solidFill>
                            <a:schemeClr val="dk1"/>
                          </a:solidFill>
                          <a:latin typeface="Inter"/>
                          <a:ea typeface="Inter"/>
                          <a:cs typeface="Inter"/>
                          <a:sym typeface="Inter"/>
                        </a:rPr>
                        <a:t> - Continued</a:t>
                      </a:r>
                      <a:endParaRPr b="1" sz="1300">
                        <a:solidFill>
                          <a:schemeClr val="dk1"/>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hMerge="1"/>
              </a:tr>
              <a:tr h="513475">
                <a:tc row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ACTIVITY 2-</a:t>
                      </a:r>
                      <a:endParaRPr b="1" sz="13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PRACTICE</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After practicing with the claim testers, students now have the opportunity to think in this way about </a:t>
                      </a:r>
                      <a:r>
                        <a:rPr lang="en" sz="1200">
                          <a:solidFill>
                            <a:schemeClr val="dk1"/>
                          </a:solidFill>
                          <a:latin typeface="Inter"/>
                          <a:ea typeface="Inter"/>
                          <a:cs typeface="Inter"/>
                          <a:sym typeface="Inter"/>
                        </a:rPr>
                        <a:t>historical</a:t>
                      </a:r>
                      <a:r>
                        <a:rPr lang="en" sz="1200">
                          <a:solidFill>
                            <a:schemeClr val="dk1"/>
                          </a:solidFill>
                          <a:latin typeface="Inter"/>
                          <a:ea typeface="Inter"/>
                          <a:cs typeface="Inter"/>
                          <a:sym typeface="Inter"/>
                        </a:rPr>
                        <a:t> claims. Explain to students they will be using claims testers to assess statements about World History. Make sure to have students pay attention to the directions as the activity changes on page 3. There, students will identify potential sources that could contradict the claims being made. Pages 2 and 3 can be completed with a partner or individually. If wanting to turn this activity into a gallery walk, display the claims (in slides 11-18) around the room.</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49400">
                <a:tc vMerge="1"/>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TEACHER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Provide an explanation of terminology</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Guide students through pages 2-3 of worksheet and claims about World History</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Explain directions and leave visual posted from Claims + Myths presentation</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Address the inaccuracy of the claims using the quote provided in the slides</a:t>
                      </a:r>
                      <a:endParaRPr sz="1200">
                        <a:solidFill>
                          <a:schemeClr val="dk1"/>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STUDENT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Complete pages two and three of Claims Testing Student Worksheet</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Ask and answer questions as needed</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Discuss the connection of claim testers to the various claims with peers</a:t>
                      </a:r>
                      <a:endParaRPr sz="1200">
                        <a:solidFill>
                          <a:schemeClr val="dk1"/>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05875">
                <a:tc row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ACTIVITY 3- EXHIBIT</a:t>
                      </a:r>
                      <a:endParaRPr b="1" sz="13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To practice both evaluating and making arguments, as well as introducing the Claim, Evidence, Reasoning (CER) protocol for argumentative writing, students will complete a formative assessment on evaluating arguments. This assessment asks students to look at four thesis statements that address a prompt, deciding which thesis statement best answers the prompt. To justify their choice, they will </a:t>
                      </a:r>
                      <a:r>
                        <a:rPr lang="en" sz="1200">
                          <a:latin typeface="Inter"/>
                          <a:ea typeface="Inter"/>
                          <a:cs typeface="Inter"/>
                          <a:sym typeface="Inter"/>
                        </a:rPr>
                        <a:t>write</a:t>
                      </a:r>
                      <a:r>
                        <a:rPr lang="en" sz="1200">
                          <a:latin typeface="Inter"/>
                          <a:ea typeface="Inter"/>
                          <a:cs typeface="Inter"/>
                          <a:sym typeface="Inter"/>
                        </a:rPr>
                        <a:t> a CER(ER) paragraph. When using this protocol with a text, students can cite textual evidence; for this activity, however, students will identify two characteristics of the thesis statement they chose that support it being the strongest answer to the question (or explain why another choice was not as strong).</a:t>
                      </a:r>
                      <a:endParaRPr sz="12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†This can also be done on the Thinking Nation platform.</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49400">
                <a:tc vMerge="1"/>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TEACHER ACTIONS</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Direct students to pages 4-6 of the printed materials (or guide to Thinking Nation platform)</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If needed, read the source with students before having them answer the questions on their own.</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Guide students through CER protocol as needed.</a:t>
                      </a:r>
                      <a:endParaRPr sz="1200">
                        <a:solidFill>
                          <a:schemeClr val="dk1"/>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 ACTIONS</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Complete Evaluating Arguments formative assessment</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Write justification using CER protocol, using provided template.</a:t>
                      </a:r>
                      <a:endParaRPr sz="1200">
                        <a:solidFill>
                          <a:schemeClr val="dk1"/>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68" name="Google Shape;68;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Thinking Like a Historian: Daily Lesson Plan (90 Minutes)</a:t>
            </a:r>
            <a:endParaRPr sz="1800">
              <a:solidFill>
                <a:schemeClr val="dk1"/>
              </a:solidFill>
              <a:latin typeface="Plus Jakarta Sans Medium"/>
              <a:ea typeface="Plus Jakarta Sans Medium"/>
              <a:cs typeface="Plus Jakarta Sans Medium"/>
              <a:sym typeface="Plus Jakarta Sans Medium"/>
            </a:endParaRPr>
          </a:p>
        </p:txBody>
      </p:sp>
      <p:pic>
        <p:nvPicPr>
          <p:cNvPr id="69" name="Google Shape;69;p14"/>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73" name="Shape 73"/>
        <p:cNvGrpSpPr/>
        <p:nvPr/>
      </p:nvGrpSpPr>
      <p:grpSpPr>
        <a:xfrm>
          <a:off x="0" y="0"/>
          <a:ext cx="0" cy="0"/>
          <a:chOff x="0" y="0"/>
          <a:chExt cx="0" cy="0"/>
        </a:xfrm>
      </p:grpSpPr>
      <p:pic>
        <p:nvPicPr>
          <p:cNvPr id="74" name="Google Shape;74;p15"/>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75" name="Google Shape;75;p15"/>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6" name="Google Shape;76;p15"/>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77" name="Google Shape;77;p15"/>
          <p:cNvGraphicFramePr/>
          <p:nvPr/>
        </p:nvGraphicFramePr>
        <p:xfrm>
          <a:off x="488388" y="620838"/>
          <a:ext cx="3000000" cy="3000000"/>
        </p:xfrm>
        <a:graphic>
          <a:graphicData uri="http://schemas.openxmlformats.org/drawingml/2006/table">
            <a:tbl>
              <a:tblPr>
                <a:noFill/>
                <a:tableStyleId>{09CD654E-FFC2-4E61-9C97-3C64877763E8}</a:tableStyleId>
              </a:tblPr>
              <a:tblGrid>
                <a:gridCol w="1346925"/>
                <a:gridCol w="3830225"/>
                <a:gridCol w="3876875"/>
              </a:tblGrid>
              <a:tr h="367650">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LESSON 9: Evaluating Arguments </a:t>
                      </a:r>
                      <a:r>
                        <a:rPr b="1" lang="en" sz="1300">
                          <a:solidFill>
                            <a:schemeClr val="dk1"/>
                          </a:solidFill>
                          <a:latin typeface="Inter"/>
                          <a:ea typeface="Inter"/>
                          <a:cs typeface="Inter"/>
                          <a:sym typeface="Inter"/>
                        </a:rPr>
                        <a:t>- Continued</a:t>
                      </a:r>
                      <a:endParaRPr b="1" sz="1300">
                        <a:solidFill>
                          <a:schemeClr val="dk1"/>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hMerge="1"/>
              </a:tr>
              <a:tr h="540600">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CONCLUSION</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Clr>
                          <a:srgbClr val="000000"/>
                        </a:buClr>
                        <a:buSzPts val="1100"/>
                        <a:buFont typeface="Arial"/>
                        <a:buNone/>
                      </a:pPr>
                      <a:r>
                        <a:rPr lang="en" sz="1200">
                          <a:latin typeface="Inter"/>
                          <a:ea typeface="Inter"/>
                          <a:cs typeface="Inter"/>
                          <a:sym typeface="Inter"/>
                        </a:rPr>
                        <a:t>Students will complete an </a:t>
                      </a:r>
                      <a:r>
                        <a:rPr lang="en" sz="1200" u="sng">
                          <a:solidFill>
                            <a:schemeClr val="hlink"/>
                          </a:solidFill>
                          <a:latin typeface="Inter"/>
                          <a:ea typeface="Inter"/>
                          <a:cs typeface="Inter"/>
                          <a:sym typeface="Inter"/>
                          <a:hlinkClick r:id="rId4"/>
                        </a:rPr>
                        <a:t>“Exit Ticket”</a:t>
                      </a:r>
                      <a:r>
                        <a:rPr lang="en" sz="1200">
                          <a:latin typeface="Inter"/>
                          <a:ea typeface="Inter"/>
                          <a:cs typeface="Inter"/>
                          <a:sym typeface="Inter"/>
                        </a:rPr>
                        <a:t> in which they reflect on their learnings from the day using a write and draw approach. The “Say it in Six” will require students to thoughtfully consider and synthesize information from the lesson. The illustration will provide a creative opportunity for students to demonstrate their understanding.</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78775">
                <a:tc vMerge="1"/>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TEACHER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Hand out Exit Ticket and provide instructions for “Say it in Six”</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STUDENT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Write a six word phrase and draw an illustration to demonstrate the main idea of the lesson</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78" name="Google Shape;78;p15"/>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Thinking Like a Historian: Daily Lesson Plan (90 Minutes)</a:t>
            </a:r>
            <a:endParaRPr sz="1800">
              <a:solidFill>
                <a:schemeClr val="dk1"/>
              </a:solidFill>
              <a:latin typeface="Plus Jakarta Sans Medium"/>
              <a:ea typeface="Plus Jakarta Sans Medium"/>
              <a:cs typeface="Plus Jakarta Sans Medium"/>
              <a:sym typeface="Plus Jakarta Sans Medium"/>
            </a:endParaRPr>
          </a:p>
        </p:txBody>
      </p:sp>
      <p:pic>
        <p:nvPicPr>
          <p:cNvPr id="79" name="Google Shape;79;p15"/>
          <p:cNvPicPr preferRelativeResize="0"/>
          <p:nvPr/>
        </p:nvPicPr>
        <p:blipFill>
          <a:blip r:embed="rId5">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